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2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y="5143500" cx="9144000"/>
  <p:notesSz cx="6858000" cy="9144000"/>
  <p:embeddedFontLst>
    <p:embeddedFont>
      <p:font typeface="Roboto"/>
      <p:regular r:id="rId34"/>
      <p:bold r:id="rId35"/>
      <p:italic r:id="rId36"/>
      <p:boldItalic r:id="rId37"/>
    </p:embeddedFont>
    <p:embeddedFont>
      <p:font typeface="Merriweather"/>
      <p:regular r:id="rId38"/>
      <p:bold r:id="rId39"/>
      <p:italic r:id="rId40"/>
      <p:boldItalic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22EF181B-C75F-46AA-B6CF-2BA2E1801391}">
  <a:tblStyle styleId="{22EF181B-C75F-46AA-B6CF-2BA2E1801391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CF4F1"/>
          </a:solidFill>
        </a:fill>
      </a:tcStyle>
    </a:wholeTbl>
    <a:band1H>
      <a:tcTxStyle/>
      <a:tcStyle>
        <a:fill>
          <a:solidFill>
            <a:srgbClr val="D6E9E2"/>
          </a:solidFill>
        </a:fill>
      </a:tcStyle>
    </a:band1H>
    <a:band2H>
      <a:tcTxStyle/>
    </a:band2H>
    <a:band1V>
      <a:tcTxStyle/>
      <a:tcStyle>
        <a:fill>
          <a:solidFill>
            <a:srgbClr val="D6E9E2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erriweather-italic.fntdata"/><Relationship Id="rId20" Type="http://schemas.openxmlformats.org/officeDocument/2006/relationships/slide" Target="slides/slide14.xml"/><Relationship Id="rId41" Type="http://schemas.openxmlformats.org/officeDocument/2006/relationships/font" Target="fonts/Merriweather-boldItalic.fntdata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font" Target="fonts/Roboto-bold.fntdata"/><Relationship Id="rId12" Type="http://schemas.openxmlformats.org/officeDocument/2006/relationships/slide" Target="slides/slide6.xml"/><Relationship Id="rId34" Type="http://schemas.openxmlformats.org/officeDocument/2006/relationships/font" Target="fonts/Roboto-regular.fntdata"/><Relationship Id="rId15" Type="http://schemas.openxmlformats.org/officeDocument/2006/relationships/slide" Target="slides/slide9.xml"/><Relationship Id="rId37" Type="http://schemas.openxmlformats.org/officeDocument/2006/relationships/font" Target="fonts/Roboto-boldItalic.fntdata"/><Relationship Id="rId14" Type="http://schemas.openxmlformats.org/officeDocument/2006/relationships/slide" Target="slides/slide8.xml"/><Relationship Id="rId36" Type="http://schemas.openxmlformats.org/officeDocument/2006/relationships/font" Target="fonts/Roboto-italic.fntdata"/><Relationship Id="rId17" Type="http://schemas.openxmlformats.org/officeDocument/2006/relationships/slide" Target="slides/slide11.xml"/><Relationship Id="rId39" Type="http://schemas.openxmlformats.org/officeDocument/2006/relationships/font" Target="fonts/Merriweather-bold.fntdata"/><Relationship Id="rId16" Type="http://schemas.openxmlformats.org/officeDocument/2006/relationships/slide" Target="slides/slide10.xml"/><Relationship Id="rId38" Type="http://schemas.openxmlformats.org/officeDocument/2006/relationships/font" Target="fonts/Merriweather-regular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445a2e9b28_2_11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g445a2e9b28_2_1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5" name="Google Shape;85;g445a2e9b28_2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445a2e9b28_2_12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g445a2e9b28_2_1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2" name="Google Shape;92;g445a2e9b28_2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445a2e9b28_2_13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g445a2e9b28_2_13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9" name="Google Shape;99;g445a2e9b28_2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445a2e9b28_2_13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g445a2e9b28_2_13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Google Shape;106;g445a2e9b28_2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445a2e9b28_2_16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g445a2e9b28_2_16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3" name="Google Shape;113;g445a2e9b28_2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445a2e9b28_2_17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g445a2e9b28_2_17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0" name="Google Shape;120;g445a2e9b28_2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445a2e9b28_2_18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g445a2e9b28_2_18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7" name="Google Shape;127;g445a2e9b28_2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445a2e9b2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445a2e9b2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445a2e9b28_2_18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g445a2e9b28_2_18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2" name="Google Shape;142;g445a2e9b28_2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445a2e9b28_2_19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g445a2e9b28_2_19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9" name="Google Shape;149;g445a2e9b28_2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445a2e9b28_2_19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g445a2e9b28_2_19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6" name="Google Shape;156;g445a2e9b28_2_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445a2e9b28_2_20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g445a2e9b28_2_20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3" name="Google Shape;163;g445a2e9b28_2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445a2e9b28_2_21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g445a2e9b28_2_2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0" name="Google Shape;170;g445a2e9b28_2_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445a2e9b28_2_21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g445a2e9b28_2_2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7" name="Google Shape;177;g445a2e9b28_2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445a2e9b28_2_22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g445a2e9b28_2_2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4" name="Google Shape;184;g445a2e9b28_2_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445a2e9b28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445a2e9b28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445a2e9b28_2_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g445a2e9b28_2_2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445a2e9b28_2_23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g445a2e9b28_2_23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4" name="Google Shape;204;g445a2e9b28_2_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445a2e9b28_2_23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g445a2e9b28_2_23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1" name="Google Shape;211;g445a2e9b28_2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445a2e9b28_2_24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g445a2e9b28_2_24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8" name="Google Shape;218;g445a2e9b28_2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445a2e9b28_2_25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g445a2e9b28_2_25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5" name="Google Shape;225;g445a2e9b28_2_2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445a2e9b28_2_25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g445a2e9b28_2_25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2" name="Google Shape;232;g445a2e9b28_2_2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445a2e9b28_2_2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g445a2e9b28_2_26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445a2e9b28_2_27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g445a2e9b28_2_27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7" name="Google Shape;247;g445a2e9b28_2_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445a2e9b28_2_27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g445a2e9b28_2_27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4" name="Google Shape;254;g445a2e9b28_2_2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445a2e9b28_2_28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g445a2e9b28_2_28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1" name="Google Shape;261;g445a2e9b28_2_2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25" y="0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accent3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48099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6" name="Google Shape;16;p3"/>
          <p:cNvSpPr/>
          <p:nvPr/>
        </p:nvSpPr>
        <p:spPr>
          <a:xfrm>
            <a:off x="0" y="0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0"/>
            <a:ext cx="431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0" y="44125"/>
            <a:ext cx="4313625" cy="4399375"/>
          </a:xfrm>
          <a:custGeom>
            <a:rect b="b" l="l" r="r" t="t"/>
            <a:pathLst>
              <a:path extrusionOk="0" h="175975" w="172545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2" name="Google Shape;22;p4"/>
          <p:cNvSpPr/>
          <p:nvPr/>
        </p:nvSpPr>
        <p:spPr>
          <a:xfrm>
            <a:off x="-125" y="0"/>
            <a:ext cx="4316900" cy="4395600"/>
          </a:xfrm>
          <a:custGeom>
            <a:rect b="b" l="l" r="r" t="t"/>
            <a:pathLst>
              <a:path extrusionOk="0" h="175824" w="172676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23" name="Google Shape;23;p4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5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2" type="body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0" y="0"/>
            <a:ext cx="3764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 txBox="1"/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3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11675" y="798600"/>
            <a:ext cx="6247800" cy="35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9"/>
          <p:cNvSpPr txBox="1"/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1" type="subTitle"/>
          </p:nvPr>
        </p:nvSpPr>
        <p:spPr>
          <a:xfrm>
            <a:off x="304800" y="2626725"/>
            <a:ext cx="3704400" cy="926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8" name="Google Shape;48;p9"/>
          <p:cNvSpPr txBox="1"/>
          <p:nvPr>
            <p:ph idx="2" type="body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0" y="4369000"/>
            <a:ext cx="9144000" cy="774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10"/>
          <p:cNvSpPr txBox="1"/>
          <p:nvPr>
            <p:ph idx="1" type="body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bg>
      <p:bgPr>
        <a:solidFill>
          <a:schemeClr val="dk1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hasCustomPrompt="1" type="title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57" name="Google Shape;5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lor_Title and Content">
  <p:cSld name="Color_Title and Conten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3"/>
          <p:cNvSpPr txBox="1"/>
          <p:nvPr>
            <p:ph type="title"/>
          </p:nvPr>
        </p:nvSpPr>
        <p:spPr>
          <a:xfrm>
            <a:off x="914400" y="171450"/>
            <a:ext cx="7315200" cy="8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  <a:defRPr b="0" i="0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9pPr>
          </a:lstStyle>
          <a:p/>
        </p:txBody>
      </p:sp>
      <p:sp>
        <p:nvSpPr>
          <p:cNvPr id="62" name="Google Shape;62;p13"/>
          <p:cNvSpPr txBox="1"/>
          <p:nvPr>
            <p:ph idx="1" type="body"/>
          </p:nvPr>
        </p:nvSpPr>
        <p:spPr>
          <a:xfrm>
            <a:off x="457200" y="1200149"/>
            <a:ext cx="8229600" cy="371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3" name="Google Shape;63;p13"/>
          <p:cNvSpPr txBox="1"/>
          <p:nvPr>
            <p:ph idx="2" type="body"/>
          </p:nvPr>
        </p:nvSpPr>
        <p:spPr>
          <a:xfrm>
            <a:off x="5867400" y="5029200"/>
            <a:ext cx="32766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indent="-228600" lvl="0" marL="457200" marR="0" rtl="0" algn="r">
              <a:spcBef>
                <a:spcPts val="16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528">
          <p15:clr>
            <a:srgbClr val="FBAE40"/>
          </p15:clr>
        </p15:guide>
        <p15:guide id="3" pos="5136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ANY CONTENT with Caption and Jump to Long Descrip">
  <p:cSld name="ANY CONTENT with Caption and Jump to Long Descrip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title"/>
          </p:nvPr>
        </p:nvSpPr>
        <p:spPr>
          <a:xfrm>
            <a:off x="1828800" y="3939778"/>
            <a:ext cx="54864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Calibri"/>
              <a:buNone/>
              <a:defRPr b="1" i="0" sz="2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9pPr>
          </a:lstStyle>
          <a:p/>
        </p:txBody>
      </p:sp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1828800" y="4421981"/>
            <a:ext cx="5486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7" name="Google Shape;67;p14"/>
          <p:cNvSpPr txBox="1"/>
          <p:nvPr>
            <p:ph idx="2" type="body"/>
          </p:nvPr>
        </p:nvSpPr>
        <p:spPr>
          <a:xfrm>
            <a:off x="6096000" y="5008810"/>
            <a:ext cx="3048000" cy="1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r">
              <a:spcBef>
                <a:spcPts val="16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4"/>
          <p:cNvSpPr txBox="1"/>
          <p:nvPr>
            <p:ph idx="3" type="body"/>
          </p:nvPr>
        </p:nvSpPr>
        <p:spPr>
          <a:xfrm>
            <a:off x="3200400" y="4879181"/>
            <a:ext cx="2743200" cy="1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ctr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9" name="Google Shape;69;p14"/>
          <p:cNvSpPr txBox="1"/>
          <p:nvPr>
            <p:ph idx="4" type="body"/>
          </p:nvPr>
        </p:nvSpPr>
        <p:spPr>
          <a:xfrm>
            <a:off x="1028700" y="171450"/>
            <a:ext cx="7086600" cy="37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_Color_Picture with Caption and Jump to Long Descrip">
  <p:cSld name="1_Color_Picture with Caption and Jump to Long Descrip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>
            <p:ph type="title"/>
          </p:nvPr>
        </p:nvSpPr>
        <p:spPr>
          <a:xfrm>
            <a:off x="1828800" y="3939778"/>
            <a:ext cx="54864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Calibri"/>
              <a:buNone/>
              <a:defRPr b="1" i="0" sz="2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9pPr>
          </a:lstStyle>
          <a:p/>
        </p:txBody>
      </p:sp>
      <p:sp>
        <p:nvSpPr>
          <p:cNvPr id="72" name="Google Shape;72;p15"/>
          <p:cNvSpPr txBox="1"/>
          <p:nvPr>
            <p:ph idx="1" type="body"/>
          </p:nvPr>
        </p:nvSpPr>
        <p:spPr>
          <a:xfrm>
            <a:off x="1828800" y="4421981"/>
            <a:ext cx="5486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" name="Google Shape;73;p15"/>
          <p:cNvSpPr/>
          <p:nvPr>
            <p:ph idx="2" type="pic"/>
          </p:nvPr>
        </p:nvSpPr>
        <p:spPr>
          <a:xfrm>
            <a:off x="1028700" y="171450"/>
            <a:ext cx="7086600" cy="37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4" name="Google Shape;74;p15"/>
          <p:cNvSpPr txBox="1"/>
          <p:nvPr>
            <p:ph idx="3" type="body"/>
          </p:nvPr>
        </p:nvSpPr>
        <p:spPr>
          <a:xfrm>
            <a:off x="6096000" y="5008810"/>
            <a:ext cx="3048000" cy="1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r">
              <a:spcBef>
                <a:spcPts val="16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5" name="Google Shape;75;p15"/>
          <p:cNvSpPr txBox="1"/>
          <p:nvPr>
            <p:ph idx="4" type="body"/>
          </p:nvPr>
        </p:nvSpPr>
        <p:spPr>
          <a:xfrm>
            <a:off x="3200400" y="4879181"/>
            <a:ext cx="2743200" cy="1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ctr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paradig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www.youtube.com/watch?v=4YL0i0wKro4" TargetMode="External"/><Relationship Id="rId4" Type="http://schemas.openxmlformats.org/officeDocument/2006/relationships/image" Target="../media/image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www.thedoctorstv.com/videos/nightmares-vs-night-terrors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docs.google.com/document/d/1eSMU_xK3fFjXywylnuEh1E18H_Dr_PvEDuXqLXYuCuQ/edit?usp=sharing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/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EARLY CHILDHOOD</a:t>
            </a:r>
            <a:endParaRPr/>
          </a:p>
        </p:txBody>
      </p:sp>
      <p:sp>
        <p:nvSpPr>
          <p:cNvPr id="81" name="Google Shape;81;p16"/>
          <p:cNvSpPr txBox="1"/>
          <p:nvPr>
            <p:ph idx="1" type="subTitle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Physical Development:  Chapter 8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/>
          <p:nvPr>
            <p:ph type="title"/>
          </p:nvPr>
        </p:nvSpPr>
        <p:spPr>
          <a:xfrm>
            <a:off x="914400" y="171450"/>
            <a:ext cx="73152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</a:pP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Changes in the Young Child: </a:t>
            </a:r>
            <a:b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Height and Weight </a:t>
            </a:r>
            <a:endParaRPr/>
          </a:p>
        </p:txBody>
      </p:sp>
      <p:sp>
        <p:nvSpPr>
          <p:cNvPr id="88" name="Google Shape;88;p17"/>
          <p:cNvSpPr txBox="1"/>
          <p:nvPr>
            <p:ph idx="1" type="body"/>
          </p:nvPr>
        </p:nvSpPr>
        <p:spPr>
          <a:xfrm>
            <a:off x="457200" y="1200149"/>
            <a:ext cx="8229600" cy="37147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Rate of growth begins to slow in early childhood</a:t>
            </a:r>
            <a:endParaRPr/>
          </a:p>
          <a:p>
            <a:pPr indent="0" lvl="0" marL="0" marR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Average child grows 2½ inches and gains between </a:t>
            </a:r>
            <a:b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 and 7 pounds a year during early childhood</a:t>
            </a:r>
            <a:endParaRPr/>
          </a:p>
          <a:p>
            <a:pPr indent="-2857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Girls have more fatty tissue</a:t>
            </a:r>
            <a:endParaRPr/>
          </a:p>
          <a:p>
            <a:pPr indent="-2857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Boys have more muscle tissue</a:t>
            </a:r>
            <a:endParaRPr/>
          </a:p>
          <a:p>
            <a:pPr indent="-285750" lvl="1" marL="285750" marR="0" rtl="0" algn="l">
              <a:spcBef>
                <a:spcPts val="480"/>
              </a:spcBef>
              <a:spcAft>
                <a:spcPts val="160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Growth patterns vary individually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/>
          <p:nvPr>
            <p:ph type="title"/>
          </p:nvPr>
        </p:nvSpPr>
        <p:spPr>
          <a:xfrm>
            <a:off x="914400" y="171450"/>
            <a:ext cx="73152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</a:pP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Changes in the Young Child: </a:t>
            </a:r>
            <a:b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Height and Weight </a:t>
            </a:r>
            <a:endParaRPr/>
          </a:p>
        </p:txBody>
      </p:sp>
      <p:sp>
        <p:nvSpPr>
          <p:cNvPr id="95" name="Google Shape;95;p18"/>
          <p:cNvSpPr txBox="1"/>
          <p:nvPr>
            <p:ph idx="1" type="body"/>
          </p:nvPr>
        </p:nvSpPr>
        <p:spPr>
          <a:xfrm>
            <a:off x="457200" y="1200149"/>
            <a:ext cx="8229600" cy="37147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Much of the variation in height and weight is due to heredity, but several other factors are also involved</a:t>
            </a:r>
            <a:endParaRPr sz="1600"/>
          </a:p>
          <a:p>
            <a:pPr indent="-2349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0" i="0" lang="en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Ethnic origin</a:t>
            </a:r>
            <a:endParaRPr sz="1600"/>
          </a:p>
          <a:p>
            <a:pPr indent="-2349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0" i="0" lang="en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Nutrition</a:t>
            </a:r>
            <a:endParaRPr sz="1600"/>
          </a:p>
          <a:p>
            <a:pPr indent="-2349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0" i="0" lang="en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Birth order</a:t>
            </a:r>
            <a:endParaRPr sz="1600"/>
          </a:p>
          <a:p>
            <a:pPr indent="-2349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0" i="0" lang="en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Social class</a:t>
            </a:r>
            <a:endParaRPr sz="1600"/>
          </a:p>
          <a:p>
            <a:pPr indent="-2349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0" i="0" lang="en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Urban versus rural upbringing</a:t>
            </a:r>
            <a:endParaRPr sz="1600"/>
          </a:p>
          <a:p>
            <a:pPr indent="-2349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0" i="0" lang="en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Maternal smoking</a:t>
            </a:r>
            <a:endParaRPr sz="1600"/>
          </a:p>
          <a:p>
            <a:pPr indent="-2349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0" i="0" lang="en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Prenatal development</a:t>
            </a:r>
            <a:endParaRPr sz="1600"/>
          </a:p>
          <a:p>
            <a:pPr indent="-2349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0" i="0" lang="en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Emotional difficulties</a:t>
            </a:r>
            <a:endParaRPr sz="1600"/>
          </a:p>
          <a:p>
            <a:pPr indent="-234950" lvl="1" marL="285750" marR="0" rtl="0" algn="l">
              <a:spcBef>
                <a:spcPts val="480"/>
              </a:spcBef>
              <a:spcAft>
                <a:spcPts val="160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0" i="0" lang="en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Childhood illness</a:t>
            </a:r>
            <a:endParaRPr sz="1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/>
          <p:nvPr>
            <p:ph type="title"/>
          </p:nvPr>
        </p:nvSpPr>
        <p:spPr>
          <a:xfrm>
            <a:off x="914400" y="171450"/>
            <a:ext cx="73152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</a:pP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Changes in the Young Child: </a:t>
            </a:r>
            <a:b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Height and Weight </a:t>
            </a:r>
            <a:endParaRPr b="0" i="0" sz="3600" u="none" cap="none" strike="noStrike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9"/>
          <p:cNvSpPr txBox="1"/>
          <p:nvPr>
            <p:ph idx="1" type="body"/>
          </p:nvPr>
        </p:nvSpPr>
        <p:spPr>
          <a:xfrm>
            <a:off x="457200" y="1200149"/>
            <a:ext cx="8229600" cy="37147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Growth hormone deficiency </a:t>
            </a: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 the absence or deficiency of growth hormone produced by the pituitary gland to stimulate the body to grow</a:t>
            </a:r>
            <a:endParaRPr sz="2000"/>
          </a:p>
          <a:p>
            <a:pPr indent="-2603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May occur during infancy or later in childhood</a:t>
            </a:r>
            <a:endParaRPr sz="2000"/>
          </a:p>
          <a:p>
            <a:pPr indent="-2603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Can occur in children who have been physically abused or neglected</a:t>
            </a:r>
            <a:endParaRPr sz="2000"/>
          </a:p>
          <a:p>
            <a:pPr indent="-2603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Treatment over several years is needed to attain a normal height</a:t>
            </a:r>
            <a:endParaRPr sz="2000"/>
          </a:p>
          <a:p>
            <a:pPr indent="-260350" lvl="1" marL="285750" marR="0" rtl="0" algn="l">
              <a:spcBef>
                <a:spcPts val="480"/>
              </a:spcBef>
              <a:spcAft>
                <a:spcPts val="160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Twice as many boys as girls receive treatment</a:t>
            </a:r>
            <a:endParaRPr sz="2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/>
          <p:nvPr>
            <p:ph type="title"/>
          </p:nvPr>
        </p:nvSpPr>
        <p:spPr>
          <a:xfrm>
            <a:off x="914400" y="171450"/>
            <a:ext cx="73152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</a:pP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The Brain</a:t>
            </a:r>
            <a:r>
              <a:rPr b="0" i="0" lang="en" sz="1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3600" u="none" cap="none" strike="noStrike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20"/>
          <p:cNvSpPr txBox="1"/>
          <p:nvPr>
            <p:ph idx="1" type="body"/>
          </p:nvPr>
        </p:nvSpPr>
        <p:spPr>
          <a:xfrm>
            <a:off x="457200" y="1200149"/>
            <a:ext cx="8229600" cy="37147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Although the brain continues to grow, it does so more slowly in childhood than in infancy</a:t>
            </a:r>
            <a:endParaRPr/>
          </a:p>
          <a:p>
            <a:pPr indent="-285750" lvl="1" marL="285750" marR="0" rtl="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75% of adult size by age 3</a:t>
            </a:r>
            <a:endParaRPr/>
          </a:p>
          <a:p>
            <a:pPr indent="-285750" lvl="1" marL="285750" marR="0" rtl="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95% of adult size by age 6</a:t>
            </a:r>
            <a:endParaRPr/>
          </a:p>
          <a:p>
            <a:pPr indent="-285750" lvl="1" marL="285750" marR="0" rtl="0" algn="l">
              <a:spcBef>
                <a:spcPts val="480"/>
              </a:spcBef>
              <a:spcAft>
                <a:spcPts val="160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Brain and head are the fastest growing parts of the body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/>
          <p:cNvSpPr txBox="1"/>
          <p:nvPr>
            <p:ph type="title"/>
          </p:nvPr>
        </p:nvSpPr>
        <p:spPr>
          <a:xfrm>
            <a:off x="914400" y="171450"/>
            <a:ext cx="73152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</a:pP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Gross and Fine Motor Skills Development </a:t>
            </a:r>
            <a:endParaRPr/>
          </a:p>
        </p:txBody>
      </p:sp>
      <p:sp>
        <p:nvSpPr>
          <p:cNvPr id="116" name="Google Shape;116;p21"/>
          <p:cNvSpPr txBox="1"/>
          <p:nvPr>
            <p:ph idx="1" type="body"/>
          </p:nvPr>
        </p:nvSpPr>
        <p:spPr>
          <a:xfrm>
            <a:off x="457200" y="1200149"/>
            <a:ext cx="8229600" cy="37147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Preschoolers no longer have to make an effort simply to stay upright at to move around</a:t>
            </a:r>
            <a:endParaRPr sz="2000"/>
          </a:p>
          <a:p>
            <a:pPr indent="-2603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 age 3, enjoy simple movements such as hopping, jumping, and running back and forth</a:t>
            </a:r>
            <a:endParaRPr sz="2000"/>
          </a:p>
          <a:p>
            <a:pPr indent="-2603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 age 4, become more adventurous and begin climbing down as well as up</a:t>
            </a:r>
            <a:endParaRPr sz="2000"/>
          </a:p>
          <a:p>
            <a:pPr indent="-2603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 age 5, runs hard, are adventurous, try hair-raising stunts on practically any climbing object</a:t>
            </a:r>
            <a:endParaRPr sz="2000"/>
          </a:p>
          <a:p>
            <a:pPr indent="0" lvl="0" marL="0" marR="0" rtl="0" algn="l">
              <a:spcBef>
                <a:spcPts val="2400"/>
              </a:spcBef>
              <a:spcAft>
                <a:spcPts val="160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Three-year-olds have the highest activity level of any age in the life span</a:t>
            </a:r>
            <a:endParaRPr sz="2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2"/>
          <p:cNvSpPr txBox="1"/>
          <p:nvPr>
            <p:ph type="title"/>
          </p:nvPr>
        </p:nvSpPr>
        <p:spPr>
          <a:xfrm>
            <a:off x="914400" y="171450"/>
            <a:ext cx="73152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</a:pP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Gross and Fine Motor Skills Development </a:t>
            </a:r>
            <a:endParaRPr b="0" i="0" sz="3600" u="none" cap="none" strike="noStrike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22"/>
          <p:cNvSpPr txBox="1"/>
          <p:nvPr>
            <p:ph idx="1" type="body"/>
          </p:nvPr>
        </p:nvSpPr>
        <p:spPr>
          <a:xfrm>
            <a:off x="457200" y="1200149"/>
            <a:ext cx="8229600" cy="37147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Daily exercise is needed for muscle growth</a:t>
            </a:r>
            <a:endParaRPr sz="2000"/>
          </a:p>
          <a:p>
            <a:pPr indent="0" lvl="0" marL="0" marR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Activity levels are influenced by family and by opportunities</a:t>
            </a:r>
            <a:endParaRPr sz="2000"/>
          </a:p>
          <a:p>
            <a:pPr indent="-2603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Child care centers, preschool programs</a:t>
            </a:r>
            <a:endParaRPr sz="2000"/>
          </a:p>
          <a:p>
            <a:pPr indent="0" lvl="0" marL="0" marR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Failure to develop can have long-term negative consequences</a:t>
            </a:r>
            <a:endParaRPr sz="2000"/>
          </a:p>
          <a:p>
            <a:pPr indent="0" lvl="0" marL="0" marR="0" rtl="0" algn="l">
              <a:spcBef>
                <a:spcPts val="2400"/>
              </a:spcBef>
              <a:spcAft>
                <a:spcPts val="160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Exercise is healthy in many ways</a:t>
            </a:r>
            <a:endParaRPr sz="2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3"/>
          <p:cNvSpPr txBox="1"/>
          <p:nvPr>
            <p:ph type="title"/>
          </p:nvPr>
        </p:nvSpPr>
        <p:spPr>
          <a:xfrm>
            <a:off x="914400" y="171450"/>
            <a:ext cx="73152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</a:pP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Gross and Fine Motor Skills Development </a:t>
            </a:r>
            <a:endParaRPr/>
          </a:p>
        </p:txBody>
      </p:sp>
      <p:sp>
        <p:nvSpPr>
          <p:cNvPr id="130" name="Google Shape;130;p23"/>
          <p:cNvSpPr txBox="1"/>
          <p:nvPr>
            <p:ph idx="1" type="body"/>
          </p:nvPr>
        </p:nvSpPr>
        <p:spPr>
          <a:xfrm>
            <a:off x="457200" y="1200149"/>
            <a:ext cx="8229600" cy="37147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Fine motor skills are also developing</a:t>
            </a:r>
            <a:endParaRPr/>
          </a:p>
          <a:p>
            <a:pPr indent="-285750" lvl="1" marL="285750" marR="0" rtl="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At age 3, children show a more mature ability to place and handle things than they did as infants</a:t>
            </a:r>
            <a:endParaRPr/>
          </a:p>
          <a:p>
            <a:pPr indent="-285750" lvl="1" marL="285750" marR="0" rtl="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At age 4, coordination is improved and more precise</a:t>
            </a:r>
            <a:endParaRPr/>
          </a:p>
          <a:p>
            <a:pPr indent="-285750" lvl="1" marL="285750" marR="0" rtl="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At age 5, hand, arm, and body all move together under better command of the eye; and the child seeks more complex activities</a:t>
            </a:r>
            <a:endParaRPr/>
          </a:p>
          <a:p>
            <a:pPr indent="0" lvl="0" marL="285750" marR="0" rtl="0" algn="l">
              <a:spcBef>
                <a:spcPts val="48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4"/>
          <p:cNvSpPr txBox="1"/>
          <p:nvPr>
            <p:ph type="title"/>
          </p:nvPr>
        </p:nvSpPr>
        <p:spPr>
          <a:xfrm>
            <a:off x="914400" y="171450"/>
            <a:ext cx="7315200" cy="8025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Gross and Fine Motor Skills Development </a:t>
            </a:r>
            <a:endParaRPr/>
          </a:p>
        </p:txBody>
      </p:sp>
      <p:sp>
        <p:nvSpPr>
          <p:cNvPr id="136" name="Google Shape;136;p24"/>
          <p:cNvSpPr txBox="1"/>
          <p:nvPr>
            <p:ph idx="1" type="body"/>
          </p:nvPr>
        </p:nvSpPr>
        <p:spPr>
          <a:xfrm>
            <a:off x="457200" y="1200150"/>
            <a:ext cx="4114800" cy="3714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lang="en" sz="2000"/>
              <a:t>Denver Developmental Screening Test II</a:t>
            </a:r>
            <a:r>
              <a:rPr lang="en" sz="2000"/>
              <a:t>: method of diagnosing developmental delays from birth to 6 years</a:t>
            </a:r>
            <a:endParaRPr b="1" sz="2000"/>
          </a:p>
          <a:p>
            <a:pPr indent="-260350" lvl="1" marL="285750" rtl="0" algn="l">
              <a:spcBef>
                <a:spcPts val="1600"/>
              </a:spcBef>
              <a:spcAft>
                <a:spcPts val="0"/>
              </a:spcAft>
              <a:buSzPts val="2000"/>
              <a:buChar char="•"/>
            </a:pPr>
            <a:r>
              <a:rPr lang="en" sz="2000"/>
              <a:t>Includes gross and fine motor skills, language, and </a:t>
            </a:r>
            <a:br>
              <a:rPr lang="en" sz="2000"/>
            </a:br>
            <a:r>
              <a:rPr lang="en" sz="2000"/>
              <a:t>personal-social abilities</a:t>
            </a:r>
            <a:endParaRPr sz="2000"/>
          </a:p>
          <a:p>
            <a:pPr indent="0" lvl="0" marL="0" rtl="0" algn="l">
              <a:spcBef>
                <a:spcPts val="24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24"/>
          <p:cNvSpPr txBox="1"/>
          <p:nvPr>
            <p:ph idx="2" type="body"/>
          </p:nvPr>
        </p:nvSpPr>
        <p:spPr>
          <a:xfrm>
            <a:off x="5867400" y="5029200"/>
            <a:ext cx="3276600" cy="1143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16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descr="Demo of various developmental screening items with a 3 year, 10 month old girl" id="138" name="Google Shape;138;p24" title="Denver II Developmental Screening Demo with Pip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9725" y="1320350"/>
            <a:ext cx="4267200" cy="320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5"/>
          <p:cNvSpPr txBox="1"/>
          <p:nvPr>
            <p:ph type="title"/>
          </p:nvPr>
        </p:nvSpPr>
        <p:spPr>
          <a:xfrm>
            <a:off x="914400" y="171450"/>
            <a:ext cx="73152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</a:pP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Perceptual Development</a:t>
            </a:r>
            <a:endParaRPr/>
          </a:p>
        </p:txBody>
      </p:sp>
      <p:sp>
        <p:nvSpPr>
          <p:cNvPr id="145" name="Google Shape;145;p25"/>
          <p:cNvSpPr txBox="1"/>
          <p:nvPr>
            <p:ph idx="1" type="body"/>
          </p:nvPr>
        </p:nvSpPr>
        <p:spPr>
          <a:xfrm>
            <a:off x="457200" y="1200149"/>
            <a:ext cx="8229600" cy="37147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Changes continue in childhood</a:t>
            </a:r>
            <a:endParaRPr/>
          </a:p>
          <a:p>
            <a:pPr indent="0" lvl="0" marL="0" marR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Children about 3 to 4 years old can detect boundaries in colors</a:t>
            </a:r>
            <a:endParaRPr/>
          </a:p>
          <a:p>
            <a:pPr indent="0" lvl="0" marL="0" marR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Children about 4 to 5 years old can move their eye muscles across a series of letters</a:t>
            </a:r>
            <a:endParaRPr/>
          </a:p>
          <a:p>
            <a:pPr indent="0" lvl="0" marL="0" marR="0" rtl="0" algn="l">
              <a:spcBef>
                <a:spcPts val="2400"/>
              </a:spcBef>
              <a:spcAft>
                <a:spcPts val="160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Eye problems become more apparent in this period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6"/>
          <p:cNvSpPr txBox="1"/>
          <p:nvPr>
            <p:ph type="title"/>
          </p:nvPr>
        </p:nvSpPr>
        <p:spPr>
          <a:xfrm>
            <a:off x="914400" y="171450"/>
            <a:ext cx="73152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</a:pP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Young Children’s Artistic Drawings</a:t>
            </a:r>
            <a:endParaRPr/>
          </a:p>
        </p:txBody>
      </p:sp>
      <p:sp>
        <p:nvSpPr>
          <p:cNvPr id="152" name="Google Shape;152;p26"/>
          <p:cNvSpPr txBox="1"/>
          <p:nvPr>
            <p:ph idx="1" type="body"/>
          </p:nvPr>
        </p:nvSpPr>
        <p:spPr>
          <a:xfrm>
            <a:off x="232800" y="786275"/>
            <a:ext cx="8717100" cy="371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Research findings:</a:t>
            </a:r>
            <a:endParaRPr/>
          </a:p>
          <a:p>
            <a:pPr indent="-2857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Artistic interest varies in children</a:t>
            </a:r>
            <a:endParaRPr/>
          </a:p>
          <a:p>
            <a:pPr indent="-2857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Unintended irregularities suggest spontaneity, freedom, and directness</a:t>
            </a:r>
            <a:endParaRPr/>
          </a:p>
          <a:p>
            <a:pPr indent="-2857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Lavish colors don’t quite match the reality of subjects</a:t>
            </a:r>
            <a:endParaRPr/>
          </a:p>
          <a:p>
            <a:pPr indent="-2857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One basic form can cover a range of objects</a:t>
            </a:r>
            <a:endParaRPr/>
          </a:p>
          <a:p>
            <a:pPr indent="-2857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Art conveys feelings and ideas</a:t>
            </a:r>
            <a:endParaRPr/>
          </a:p>
          <a:p>
            <a:pPr indent="-285750" lvl="1" marL="285750" marR="0" rtl="0" algn="l">
              <a:spcBef>
                <a:spcPts val="480"/>
              </a:spcBef>
              <a:spcAft>
                <a:spcPts val="160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Drawing and constructing provide opportunities to problem solve in creative ways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7"/>
          <p:cNvSpPr txBox="1"/>
          <p:nvPr>
            <p:ph type="title"/>
          </p:nvPr>
        </p:nvSpPr>
        <p:spPr>
          <a:xfrm>
            <a:off x="914400" y="171450"/>
            <a:ext cx="73152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</a:pP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Drawing: </a:t>
            </a:r>
            <a:b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Developmental Changes and Stages</a:t>
            </a:r>
            <a:endParaRPr/>
          </a:p>
        </p:txBody>
      </p:sp>
      <p:sp>
        <p:nvSpPr>
          <p:cNvPr id="159" name="Google Shape;159;p27"/>
          <p:cNvSpPr txBox="1"/>
          <p:nvPr>
            <p:ph idx="1" type="body"/>
          </p:nvPr>
        </p:nvSpPr>
        <p:spPr>
          <a:xfrm>
            <a:off x="457200" y="1200149"/>
            <a:ext cx="8229600" cy="37147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Progression from scribbling to picture making, according to Rhoda Kellogg:</a:t>
            </a:r>
            <a:endParaRPr sz="2000"/>
          </a:p>
          <a:p>
            <a:pPr indent="-2603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By age 2, children can scribble</a:t>
            </a:r>
            <a:endParaRPr sz="2000"/>
          </a:p>
          <a:p>
            <a:pPr indent="-2603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1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Placement stage</a:t>
            </a: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2- to 3-year-olds’ drawings are drawn on a page in placement patterns</a:t>
            </a:r>
            <a:endParaRPr sz="2000"/>
          </a:p>
          <a:p>
            <a:pPr indent="-2603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1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Shape stage</a:t>
            </a: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3-year-olds’ drawings consist of diagrams in different shapes</a:t>
            </a:r>
            <a:endParaRPr sz="2000"/>
          </a:p>
          <a:p>
            <a:pPr indent="-2603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1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Design stage</a:t>
            </a: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3- to 4-year-olds’ drawings might mix two basic shapes into more complex designs</a:t>
            </a:r>
            <a:endParaRPr sz="2000"/>
          </a:p>
          <a:p>
            <a:pPr indent="-260350" lvl="1" marL="285750" marR="0" rtl="0" algn="l">
              <a:spcBef>
                <a:spcPts val="480"/>
              </a:spcBef>
              <a:spcAft>
                <a:spcPts val="160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1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Pictorial stage</a:t>
            </a: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4- to 5-year-olds’ drawings depict objects that adults can recognize</a:t>
            </a:r>
            <a:endParaRPr sz="2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8"/>
          <p:cNvSpPr txBox="1"/>
          <p:nvPr>
            <p:ph type="title"/>
          </p:nvPr>
        </p:nvSpPr>
        <p:spPr>
          <a:xfrm>
            <a:off x="914400" y="171450"/>
            <a:ext cx="73152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</a:pP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Child Art in Context</a:t>
            </a:r>
            <a:endParaRPr/>
          </a:p>
        </p:txBody>
      </p:sp>
      <p:sp>
        <p:nvSpPr>
          <p:cNvPr id="166" name="Google Shape;166;p28"/>
          <p:cNvSpPr txBox="1"/>
          <p:nvPr>
            <p:ph idx="1" type="body"/>
          </p:nvPr>
        </p:nvSpPr>
        <p:spPr>
          <a:xfrm>
            <a:off x="457200" y="1200149"/>
            <a:ext cx="8229600" cy="37147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Claire Golomb’s research focuses on the inventive problem solving that goes into children’s artistic efforts</a:t>
            </a:r>
            <a:endParaRPr/>
          </a:p>
          <a:p>
            <a:pPr indent="-2857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Developmental changes depend on talent, motivation, familial support, and cultural values</a:t>
            </a:r>
            <a:endParaRPr/>
          </a:p>
          <a:p>
            <a:pPr indent="-285750" lvl="1" marL="285750" marR="0" rtl="0" algn="l">
              <a:spcBef>
                <a:spcPts val="480"/>
              </a:spcBef>
              <a:spcAft>
                <a:spcPts val="160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Art flourishes in sociocultural contexts where tools are available and the activity is valued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9"/>
          <p:cNvSpPr txBox="1"/>
          <p:nvPr>
            <p:ph type="title"/>
          </p:nvPr>
        </p:nvSpPr>
        <p:spPr>
          <a:xfrm>
            <a:off x="914400" y="171450"/>
            <a:ext cx="73152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</a:pP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Aspects of Young Children’s Health:</a:t>
            </a:r>
            <a:b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Sleep and Sleep Problems </a:t>
            </a:r>
            <a:endParaRPr/>
          </a:p>
        </p:txBody>
      </p:sp>
      <p:sp>
        <p:nvSpPr>
          <p:cNvPr id="173" name="Google Shape;173;p29"/>
          <p:cNvSpPr txBox="1"/>
          <p:nvPr>
            <p:ph idx="1" type="body"/>
          </p:nvPr>
        </p:nvSpPr>
        <p:spPr>
          <a:xfrm>
            <a:off x="457200" y="1200149"/>
            <a:ext cx="8229600" cy="37147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Sleep is an important aspect of development</a:t>
            </a:r>
            <a:endParaRPr sz="2000"/>
          </a:p>
          <a:p>
            <a:pPr indent="0" lvl="0" marL="0" marR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Most young children need 11 to 13 hours of sleep and sleep through the night with one daytime nap</a:t>
            </a:r>
            <a:endParaRPr sz="2000"/>
          </a:p>
          <a:p>
            <a:pPr indent="0" lvl="0" marL="0" marR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Children’s sleep and readiness to sleep can be improved</a:t>
            </a:r>
            <a:endParaRPr sz="2000"/>
          </a:p>
          <a:p>
            <a:pPr indent="-2603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Provide a cool, dark, comfortable room</a:t>
            </a:r>
            <a:endParaRPr sz="2000"/>
          </a:p>
          <a:p>
            <a:pPr indent="-2603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Maintain consistent bedtimes and wake times</a:t>
            </a:r>
            <a:endParaRPr sz="2000"/>
          </a:p>
          <a:p>
            <a:pPr indent="-2603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Build positive family relationships</a:t>
            </a:r>
            <a:endParaRPr sz="2000"/>
          </a:p>
          <a:p>
            <a:pPr indent="-260350" lvl="1" marL="285750" marR="0" rtl="0" algn="l">
              <a:spcBef>
                <a:spcPts val="480"/>
              </a:spcBef>
              <a:spcAft>
                <a:spcPts val="160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Help the child slow down before bedtime</a:t>
            </a:r>
            <a:endParaRPr sz="2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0"/>
          <p:cNvSpPr txBox="1"/>
          <p:nvPr>
            <p:ph type="title"/>
          </p:nvPr>
        </p:nvSpPr>
        <p:spPr>
          <a:xfrm>
            <a:off x="914400" y="171450"/>
            <a:ext cx="73152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</a:pP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Aspects of Young Children’s Health:</a:t>
            </a:r>
            <a:b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Sleep and Sleep Problems </a:t>
            </a:r>
            <a:endParaRPr b="0" i="0" sz="3600" u="none" cap="none" strike="noStrike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30"/>
          <p:cNvSpPr txBox="1"/>
          <p:nvPr>
            <p:ph idx="1" type="body"/>
          </p:nvPr>
        </p:nvSpPr>
        <p:spPr>
          <a:xfrm>
            <a:off x="457200" y="1200149"/>
            <a:ext cx="8229600" cy="37147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Forty percent of children are estimated to have a sleep problem at some point in their development</a:t>
            </a:r>
            <a:endParaRPr sz="2000"/>
          </a:p>
          <a:p>
            <a:pPr indent="-2603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Lack of sleep is linked to peer problems, being overweight, attention problems, and accidental injury</a:t>
            </a:r>
            <a:endParaRPr sz="2000"/>
          </a:p>
          <a:p>
            <a:pPr indent="-2603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1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Nightmares</a:t>
            </a: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frightening dreams </a:t>
            </a:r>
            <a:endParaRPr sz="2000"/>
          </a:p>
          <a:p>
            <a:pPr indent="-2603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1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Night terrors</a:t>
            </a: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sudden arousal, intense fear, and usually  physiological reactions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2" marL="690562" marR="0" rtl="0" algn="l">
              <a:spcBef>
                <a:spcPts val="480"/>
              </a:spcBef>
              <a:spcAft>
                <a:spcPts val="0"/>
              </a:spcAft>
              <a:buSzPts val="2000"/>
              <a:buChar char="•"/>
            </a:pPr>
            <a:r>
              <a:rPr lang="en"/>
              <a:t>Watch this video </a:t>
            </a:r>
            <a:r>
              <a:rPr lang="en" u="sng">
                <a:solidFill>
                  <a:schemeClr val="hlink"/>
                </a:solidFill>
                <a:hlinkClick r:id="rId3"/>
              </a:rPr>
              <a:t>explaining the difference</a:t>
            </a:r>
            <a:endParaRPr/>
          </a:p>
          <a:p>
            <a:pPr indent="-2603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1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Somnambulism</a:t>
            </a: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sleep walking</a:t>
            </a:r>
            <a:endParaRPr sz="2000"/>
          </a:p>
          <a:p>
            <a:pPr indent="-260350" lvl="1" marL="285750" marR="0" rtl="0" algn="l">
              <a:spcBef>
                <a:spcPts val="480"/>
              </a:spcBef>
              <a:spcAft>
                <a:spcPts val="160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Sleep talkers: speak while soundly asleep</a:t>
            </a:r>
            <a:endParaRPr sz="2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1"/>
          <p:cNvSpPr txBox="1"/>
          <p:nvPr>
            <p:ph type="title"/>
          </p:nvPr>
        </p:nvSpPr>
        <p:spPr>
          <a:xfrm>
            <a:off x="914400" y="171450"/>
            <a:ext cx="73152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</a:pP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Aspects of Young Children’s Health: Nutrition</a:t>
            </a:r>
            <a:r>
              <a:rPr b="0" i="0" lang="en" sz="1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3600" u="none" cap="none" strike="noStrike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31"/>
          <p:cNvSpPr txBox="1"/>
          <p:nvPr>
            <p:ph idx="1" type="body"/>
          </p:nvPr>
        </p:nvSpPr>
        <p:spPr>
          <a:xfrm>
            <a:off x="457200" y="1200149"/>
            <a:ext cx="8229600" cy="37147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Calorie needs increase with age</a:t>
            </a:r>
            <a:endParaRPr sz="2000"/>
          </a:p>
          <a:p>
            <a:pPr indent="-2603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Preschool children need up to 1,800 calories per day</a:t>
            </a:r>
            <a:endParaRPr sz="2000"/>
          </a:p>
          <a:p>
            <a:pPr indent="-2603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Needs vary by age, sex, and size</a:t>
            </a:r>
            <a:endParaRPr sz="2000"/>
          </a:p>
          <a:p>
            <a:pPr indent="0" lvl="0" marL="0" marR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Diets worsen as children age and more foods are consumed away from home</a:t>
            </a:r>
            <a:endParaRPr sz="2000"/>
          </a:p>
          <a:p>
            <a:pPr indent="-2603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Children need healthy, balanced diets</a:t>
            </a:r>
            <a:endParaRPr sz="2000"/>
          </a:p>
          <a:p>
            <a:pPr indent="-2603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Today’s meals exceed dietary needs</a:t>
            </a:r>
            <a:endParaRPr sz="2000"/>
          </a:p>
          <a:p>
            <a:pPr indent="-2603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Eating behaviors are influenced by caregivers</a:t>
            </a:r>
            <a:endParaRPr sz="2000"/>
          </a:p>
          <a:p>
            <a:pPr indent="-260350" lvl="1" marL="285750" marR="0" rtl="0" algn="l">
              <a:spcBef>
                <a:spcPts val="480"/>
              </a:spcBef>
              <a:spcAft>
                <a:spcPts val="160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Many parents do not recognize that their children are overweight</a:t>
            </a:r>
            <a:endParaRPr sz="2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2"/>
          <p:cNvSpPr txBox="1"/>
          <p:nvPr>
            <p:ph type="title"/>
          </p:nvPr>
        </p:nvSpPr>
        <p:spPr>
          <a:xfrm>
            <a:off x="914400" y="171450"/>
            <a:ext cx="7315200" cy="8025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Aspects of Young Children’s Health: Nutrition</a:t>
            </a:r>
            <a:r>
              <a:rPr lang="en" sz="1600"/>
              <a:t> </a:t>
            </a:r>
            <a:endParaRPr/>
          </a:p>
        </p:txBody>
      </p:sp>
      <p:sp>
        <p:nvSpPr>
          <p:cNvPr id="193" name="Google Shape;193;p32"/>
          <p:cNvSpPr txBox="1"/>
          <p:nvPr>
            <p:ph idx="1" type="body"/>
          </p:nvPr>
        </p:nvSpPr>
        <p:spPr>
          <a:xfrm>
            <a:off x="457200" y="1200149"/>
            <a:ext cx="8229600" cy="3714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2400"/>
              </a:spcBef>
              <a:spcAft>
                <a:spcPts val="0"/>
              </a:spcAft>
              <a:buNone/>
            </a:pPr>
            <a:r>
              <a:rPr lang="en"/>
              <a:t>Read this </a:t>
            </a:r>
            <a:r>
              <a:rPr lang="en" u="sng">
                <a:solidFill>
                  <a:schemeClr val="hlink"/>
                </a:solidFill>
                <a:hlinkClick r:id="rId3"/>
              </a:rPr>
              <a:t>article </a:t>
            </a:r>
            <a:r>
              <a:rPr lang="en"/>
              <a:t>regarding the way we measure obesity in children (also a part of this week’s discussion).</a:t>
            </a:r>
            <a:endParaRPr/>
          </a:p>
          <a:p>
            <a:pPr indent="0" lvl="0" marL="0" rtl="0" algn="l">
              <a:spcBef>
                <a:spcPts val="24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24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32"/>
          <p:cNvSpPr txBox="1"/>
          <p:nvPr>
            <p:ph idx="2" type="body"/>
          </p:nvPr>
        </p:nvSpPr>
        <p:spPr>
          <a:xfrm>
            <a:off x="5867400" y="5029200"/>
            <a:ext cx="3276600" cy="1143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16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3"/>
          <p:cNvSpPr txBox="1"/>
          <p:nvPr>
            <p:ph type="title"/>
          </p:nvPr>
        </p:nvSpPr>
        <p:spPr>
          <a:xfrm>
            <a:off x="2019300" y="3939778"/>
            <a:ext cx="5105400" cy="4250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Calibri"/>
              <a:buNone/>
            </a:pPr>
            <a:r>
              <a:rPr b="1" i="0" lang="en" sz="2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Figure 9 </a:t>
            </a:r>
            <a:r>
              <a:rPr b="1" i="0" lang="en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Recommended Energy Intakes for Children Ages 1 Through 10</a:t>
            </a:r>
            <a:endParaRPr/>
          </a:p>
        </p:txBody>
      </p:sp>
      <p:graphicFrame>
        <p:nvGraphicFramePr>
          <p:cNvPr id="200" name="Google Shape;200;p33"/>
          <p:cNvGraphicFramePr/>
          <p:nvPr/>
        </p:nvGraphicFramePr>
        <p:xfrm>
          <a:off x="1276351" y="152019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{22EF181B-C75F-46AA-B6CF-2BA2E1801391}</a:tableStyleId>
              </a:tblPr>
              <a:tblGrid>
                <a:gridCol w="1169425"/>
                <a:gridCol w="1204850"/>
                <a:gridCol w="1275725"/>
                <a:gridCol w="1417475"/>
                <a:gridCol w="1523800"/>
              </a:tblGrid>
              <a:tr h="3714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u="none" cap="none" strike="noStrike">
                          <a:solidFill>
                            <a:schemeClr val="dk1"/>
                          </a:solidFill>
                        </a:rPr>
                        <a:t>Age</a:t>
                      </a:r>
                      <a:endParaRPr sz="1100"/>
                    </a:p>
                  </a:txBody>
                  <a:tcPr marT="34300" marB="34300" marR="91450" marL="91450" anchor="b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Weight (lb)</a:t>
                      </a:r>
                      <a:endParaRPr sz="1100"/>
                    </a:p>
                  </a:txBody>
                  <a:tcPr marT="34300" marB="34300" marR="91450" marL="91450" anchor="b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Height (in)</a:t>
                      </a:r>
                      <a:endParaRPr sz="1100"/>
                    </a:p>
                  </a:txBody>
                  <a:tcPr marT="34300" marB="34300" marR="91450" marL="91450" anchor="b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Energy needs (calories)</a:t>
                      </a:r>
                      <a:endParaRPr sz="1100"/>
                    </a:p>
                  </a:txBody>
                  <a:tcPr marT="34300" marB="34300" marR="91450" marL="91450" anchor="b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Calorie range</a:t>
                      </a:r>
                      <a:endParaRPr sz="1100"/>
                    </a:p>
                  </a:txBody>
                  <a:tcPr marT="34300" marB="34300" marR="91450" marL="91450" anchor="b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14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1 to 3</a:t>
                      </a:r>
                      <a:endParaRPr sz="11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/>
                    </a:p>
                  </a:txBody>
                  <a:tcPr marT="34300" marB="34300" marR="91450" marL="91450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0D78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29</a:t>
                      </a:r>
                      <a:endParaRPr sz="1100"/>
                    </a:p>
                  </a:txBody>
                  <a:tcPr marT="34300" marB="34300" marR="91450" marL="91450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1E4A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35</a:t>
                      </a:r>
                      <a:endParaRPr sz="1100"/>
                    </a:p>
                  </a:txBody>
                  <a:tcPr marT="34300" marB="34300" marR="91450" marL="91450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1E4A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1,300</a:t>
                      </a:r>
                      <a:endParaRPr sz="1100"/>
                    </a:p>
                  </a:txBody>
                  <a:tcPr marT="34300" marB="34300" marR="91450" marL="91450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1E4A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900 to 1800</a:t>
                      </a:r>
                      <a:endParaRPr sz="1100"/>
                    </a:p>
                  </a:txBody>
                  <a:tcPr marT="34300" marB="34300" marR="91450" marL="91450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1E4AF"/>
                    </a:solidFill>
                  </a:tcPr>
                </a:tc>
              </a:tr>
              <a:tr h="3714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4 to 6</a:t>
                      </a:r>
                      <a:endParaRPr sz="11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/>
                    </a:p>
                  </a:txBody>
                  <a:tcPr marT="34300" marB="34300" marR="91450" marL="91450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48DA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44</a:t>
                      </a:r>
                      <a:endParaRPr sz="1100"/>
                    </a:p>
                  </a:txBody>
                  <a:tcPr marT="34300" marB="34300" marR="91450" marL="91450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B9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44</a:t>
                      </a:r>
                      <a:endParaRPr sz="1100"/>
                    </a:p>
                  </a:txBody>
                  <a:tcPr marT="34300" marB="34300" marR="91450" marL="91450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B9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1,700</a:t>
                      </a:r>
                      <a:endParaRPr sz="1100"/>
                    </a:p>
                  </a:txBody>
                  <a:tcPr marT="34300" marB="34300" marR="91450" marL="91450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B9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1300 to 3,300</a:t>
                      </a:r>
                      <a:endParaRPr sz="1100"/>
                    </a:p>
                  </a:txBody>
                  <a:tcPr marT="34300" marB="34300" marR="91450" marL="91450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B9CC"/>
                    </a:solidFill>
                  </a:tcPr>
                </a:tc>
              </a:tr>
              <a:tr h="3714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7 to 10</a:t>
                      </a:r>
                      <a:endParaRPr sz="11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/>
                    </a:p>
                  </a:txBody>
                  <a:tcPr marT="34300" marB="34300" marR="91450" marL="91450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4A7C7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62</a:t>
                      </a:r>
                      <a:endParaRPr sz="1100"/>
                    </a:p>
                  </a:txBody>
                  <a:tcPr marT="34300" marB="34300" marR="91450" marL="91450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CD0E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52</a:t>
                      </a:r>
                      <a:endParaRPr sz="1100"/>
                    </a:p>
                  </a:txBody>
                  <a:tcPr marT="34300" marB="34300" marR="91450" marL="91450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CD0E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2,400</a:t>
                      </a:r>
                      <a:endParaRPr sz="1100"/>
                    </a:p>
                  </a:txBody>
                  <a:tcPr marT="34300" marB="34300" marR="91450" marL="91450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CD0E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1,650 to 3,300</a:t>
                      </a:r>
                      <a:endParaRPr sz="1100"/>
                    </a:p>
                  </a:txBody>
                  <a:tcPr marT="34300" marB="34300" marR="91450" marL="91450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CD0E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4"/>
          <p:cNvSpPr txBox="1"/>
          <p:nvPr>
            <p:ph type="title"/>
          </p:nvPr>
        </p:nvSpPr>
        <p:spPr>
          <a:xfrm>
            <a:off x="914400" y="171450"/>
            <a:ext cx="73152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</a:pP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Aspects of Young Children’s Health: Nutrition</a:t>
            </a:r>
            <a:r>
              <a:rPr b="0" i="0" lang="en" sz="1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3600" u="none" cap="none" strike="noStrike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34"/>
          <p:cNvSpPr txBox="1"/>
          <p:nvPr>
            <p:ph idx="1" type="body"/>
          </p:nvPr>
        </p:nvSpPr>
        <p:spPr>
          <a:xfrm>
            <a:off x="457200" y="1200149"/>
            <a:ext cx="8229600" cy="37147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Fat and sugar consumption is a concern</a:t>
            </a:r>
            <a:endParaRPr/>
          </a:p>
          <a:p>
            <a:pPr indent="-2857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Avoid excessive fat, sugars, and fast foods</a:t>
            </a:r>
            <a:endParaRPr/>
          </a:p>
          <a:p>
            <a:pPr indent="-2857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Sugar consumption is linked to dental cavities and obesity</a:t>
            </a:r>
            <a:endParaRPr/>
          </a:p>
          <a:p>
            <a:pPr indent="0" lvl="0" marL="0" marR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Many young children get labeled as “fussy” eaters</a:t>
            </a:r>
            <a:endParaRPr/>
          </a:p>
          <a:p>
            <a:pPr indent="-285750" lvl="1" marL="285750" marR="0" rtl="0" algn="l">
              <a:spcBef>
                <a:spcPts val="480"/>
              </a:spcBef>
              <a:spcAft>
                <a:spcPts val="160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Caregivers should allow for the child’s developing tastes, but too many sweets and snacks can spoil their appetite and limit their interest in more nutritious foods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5"/>
          <p:cNvSpPr txBox="1"/>
          <p:nvPr>
            <p:ph type="title"/>
          </p:nvPr>
        </p:nvSpPr>
        <p:spPr>
          <a:xfrm>
            <a:off x="914400" y="171450"/>
            <a:ext cx="73152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</a:pP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Aspects of Young Children’s Health: Nutrition</a:t>
            </a:r>
            <a:r>
              <a:rPr b="0" i="0" lang="en" sz="1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3600" u="none" cap="none" strike="noStrike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35"/>
          <p:cNvSpPr txBox="1"/>
          <p:nvPr>
            <p:ph idx="1" type="body"/>
          </p:nvPr>
        </p:nvSpPr>
        <p:spPr>
          <a:xfrm>
            <a:off x="457200" y="1200149"/>
            <a:ext cx="8229600" cy="37147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Being overweight has become a serious health problem in early childhood</a:t>
            </a:r>
            <a:endParaRPr sz="2200"/>
          </a:p>
          <a:p>
            <a:pPr indent="-2730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Overweight: BMI at or above the 95th percentile</a:t>
            </a:r>
            <a:endParaRPr sz="2200"/>
          </a:p>
          <a:p>
            <a:pPr indent="-2730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Based on a comparison of 34 countries, the United States has the second-highest rate of childhood obesity</a:t>
            </a:r>
            <a:endParaRPr sz="2200"/>
          </a:p>
          <a:p>
            <a:pPr indent="-2730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Overweight children may continue to be overweight when they are older</a:t>
            </a:r>
            <a:endParaRPr sz="2200"/>
          </a:p>
          <a:p>
            <a:pPr indent="-273050" lvl="1" marL="285750" marR="0" rtl="0" algn="l">
              <a:spcBef>
                <a:spcPts val="480"/>
              </a:spcBef>
              <a:spcAft>
                <a:spcPts val="160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Weight status is linked to young children’s psychological makeup and to self-esteem</a:t>
            </a:r>
            <a:endParaRPr sz="22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6"/>
          <p:cNvSpPr txBox="1"/>
          <p:nvPr>
            <p:ph type="title"/>
          </p:nvPr>
        </p:nvSpPr>
        <p:spPr>
          <a:xfrm>
            <a:off x="914400" y="171450"/>
            <a:ext cx="73152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</a:pP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Aspects of Young Children’s Health: Nutrition</a:t>
            </a:r>
            <a:r>
              <a:rPr b="0" i="0" lang="en" sz="1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3600" u="none" cap="none" strike="noStrike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36"/>
          <p:cNvSpPr txBox="1"/>
          <p:nvPr>
            <p:ph idx="1" type="body"/>
          </p:nvPr>
        </p:nvSpPr>
        <p:spPr>
          <a:xfrm>
            <a:off x="457200" y="1200149"/>
            <a:ext cx="8229600" cy="37147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Young children from low-income families are often at risk of malnutrition</a:t>
            </a:r>
            <a:endParaRPr/>
          </a:p>
          <a:p>
            <a:pPr indent="-2857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Most common form is iron deficiency anemia, which results from inadequate amounts of quality meats and dark green vegetables, causes chronic fatigue</a:t>
            </a:r>
            <a:endParaRPr/>
          </a:p>
          <a:p>
            <a:pPr indent="0" lvl="0" marL="0" marR="0" rtl="0" algn="l">
              <a:spcBef>
                <a:spcPts val="2400"/>
              </a:spcBef>
              <a:spcAft>
                <a:spcPts val="160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Malnutrition is linked to cognitive deficits and behavioral and conduct problems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7"/>
          <p:cNvSpPr txBox="1"/>
          <p:nvPr>
            <p:ph type="title"/>
          </p:nvPr>
        </p:nvSpPr>
        <p:spPr>
          <a:xfrm>
            <a:off x="914400" y="171450"/>
            <a:ext cx="73152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</a:pP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Aspects of Young Children’s Health: Exercise</a:t>
            </a:r>
            <a:endParaRPr/>
          </a:p>
        </p:txBody>
      </p:sp>
      <p:sp>
        <p:nvSpPr>
          <p:cNvPr id="228" name="Google Shape;228;p37"/>
          <p:cNvSpPr txBox="1"/>
          <p:nvPr>
            <p:ph idx="1" type="body"/>
          </p:nvPr>
        </p:nvSpPr>
        <p:spPr>
          <a:xfrm>
            <a:off x="457200" y="1200149"/>
            <a:ext cx="8229600" cy="37147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Large muscles in preschoolers need daily exercise</a:t>
            </a:r>
            <a:endParaRPr/>
          </a:p>
          <a:p>
            <a:pPr indent="0" lvl="0" marL="0" marR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Three hours of physical activity per day is recommended</a:t>
            </a:r>
            <a:endParaRPr/>
          </a:p>
          <a:p>
            <a:pPr indent="0" lvl="0" marL="0" marR="0" rtl="0" algn="l">
              <a:spcBef>
                <a:spcPts val="2400"/>
              </a:spcBef>
              <a:spcAft>
                <a:spcPts val="160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Exercise is an effective strategy for reducing body fat and for cognitive development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8"/>
          <p:cNvSpPr txBox="1"/>
          <p:nvPr>
            <p:ph type="title"/>
          </p:nvPr>
        </p:nvSpPr>
        <p:spPr>
          <a:xfrm>
            <a:off x="914400" y="171450"/>
            <a:ext cx="73152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</a:pP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Health, Safety, and Illness</a:t>
            </a:r>
            <a:endParaRPr/>
          </a:p>
        </p:txBody>
      </p:sp>
      <p:sp>
        <p:nvSpPr>
          <p:cNvPr id="235" name="Google Shape;235;p38"/>
          <p:cNvSpPr txBox="1"/>
          <p:nvPr>
            <p:ph idx="1" type="body"/>
          </p:nvPr>
        </p:nvSpPr>
        <p:spPr>
          <a:xfrm>
            <a:off x="457200" y="1200149"/>
            <a:ext cx="8229600" cy="37147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Young children are by their nature more at risk for serious injury and accidents</a:t>
            </a:r>
            <a:endParaRPr sz="2000"/>
          </a:p>
          <a:p>
            <a:pPr indent="-260350" lvl="1" marL="285750" marR="0" rtl="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Motor vehicle accidents are the leading cause of death</a:t>
            </a:r>
            <a:endParaRPr sz="2000"/>
          </a:p>
          <a:p>
            <a:pPr indent="-260350" lvl="1" marL="285750" marR="0" rtl="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Other accidental deaths involve drowning, falls, burns, and poisoning</a:t>
            </a:r>
            <a:endParaRPr sz="2000"/>
          </a:p>
          <a:p>
            <a:pPr indent="0" lvl="0" marL="0" marR="0" rtl="0" algn="l"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Influences on children’s safety:</a:t>
            </a:r>
            <a:endParaRPr sz="2000"/>
          </a:p>
          <a:p>
            <a:pPr indent="-260350" lvl="1" marL="285750" marR="0" rtl="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Acquisition and practice of skills and safety behaviors</a:t>
            </a:r>
            <a:endParaRPr sz="2000"/>
          </a:p>
          <a:p>
            <a:pPr indent="-260350" lvl="1" marL="285750" marR="0" rtl="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Family and home influences</a:t>
            </a:r>
            <a:endParaRPr sz="2000"/>
          </a:p>
          <a:p>
            <a:pPr indent="-260350" lvl="1" marL="285750" marR="0" rtl="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School and peer influences</a:t>
            </a:r>
            <a:endParaRPr sz="2000"/>
          </a:p>
          <a:p>
            <a:pPr indent="-260350" lvl="1" marL="285750" marR="0" rtl="0" algn="l">
              <a:spcBef>
                <a:spcPts val="480"/>
              </a:spcBef>
              <a:spcAft>
                <a:spcPts val="160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Community actions</a:t>
            </a:r>
            <a:endParaRPr sz="20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9"/>
          <p:cNvSpPr txBox="1"/>
          <p:nvPr>
            <p:ph type="title"/>
          </p:nvPr>
        </p:nvSpPr>
        <p:spPr>
          <a:xfrm>
            <a:off x="452675" y="3443150"/>
            <a:ext cx="85233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Calibri"/>
              <a:buNone/>
            </a:pPr>
            <a:r>
              <a:rPr b="1" i="0" lang="en" sz="2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Figure 10 </a:t>
            </a:r>
            <a:r>
              <a:rPr b="1" i="0" lang="en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Main Causes of Death in Children 1</a:t>
            </a:r>
            <a:r>
              <a:rPr lang="en">
                <a:solidFill>
                  <a:schemeClr val="dk1"/>
                </a:solidFill>
              </a:rPr>
              <a:t>-</a:t>
            </a:r>
            <a:r>
              <a:rPr b="1" i="0" lang="en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 Years of Age</a:t>
            </a:r>
            <a:endParaRPr/>
          </a:p>
        </p:txBody>
      </p:sp>
      <p:sp>
        <p:nvSpPr>
          <p:cNvPr id="241" name="Google Shape;241;p39"/>
          <p:cNvSpPr txBox="1"/>
          <p:nvPr>
            <p:ph idx="1" type="body"/>
          </p:nvPr>
        </p:nvSpPr>
        <p:spPr>
          <a:xfrm>
            <a:off x="1704975" y="3868250"/>
            <a:ext cx="5809500" cy="9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These figures show the percentages of deaths in U.S. children 1 to 4 years of age due to particular causes in 2002. Motor vehicle accidents are the leading cause of death (13.1%), followed by cancer (8.4% and cardiovascular disease (4.7%).</a:t>
            </a:r>
            <a:endParaRPr/>
          </a:p>
        </p:txBody>
      </p:sp>
      <p:pic>
        <p:nvPicPr>
          <p:cNvPr descr="Other causes: influenza and pneumonia, 2.1%; septicemia (bacteria in the blood), 2%; lower respiratory diseases, 1%; and firearms, 0.9%." id="242" name="Google Shape;242;p39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-33803" r="-33802" t="0"/>
          <a:stretch/>
        </p:blipFill>
        <p:spPr>
          <a:xfrm>
            <a:off x="1704975" y="367831"/>
            <a:ext cx="5734050" cy="3000668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39"/>
          <p:cNvSpPr txBox="1"/>
          <p:nvPr>
            <p:ph idx="3" type="body"/>
          </p:nvPr>
        </p:nvSpPr>
        <p:spPr>
          <a:xfrm>
            <a:off x="6096000" y="5008810"/>
            <a:ext cx="3048000" cy="1346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National Vital Statistics Reports, 2004.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0"/>
          <p:cNvSpPr txBox="1"/>
          <p:nvPr>
            <p:ph type="title"/>
          </p:nvPr>
        </p:nvSpPr>
        <p:spPr>
          <a:xfrm>
            <a:off x="914400" y="171450"/>
            <a:ext cx="73152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</a:pP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Contexts of Young Children’s Health</a:t>
            </a:r>
            <a:r>
              <a:rPr b="0" i="0" lang="en" sz="1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3600" u="none" cap="none" strike="noStrike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40"/>
          <p:cNvSpPr txBox="1"/>
          <p:nvPr>
            <p:ph idx="1" type="body"/>
          </p:nvPr>
        </p:nvSpPr>
        <p:spPr>
          <a:xfrm>
            <a:off x="457200" y="1200149"/>
            <a:ext cx="8229600" cy="37147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Low income is linked with poor health for children</a:t>
            </a:r>
            <a:endParaRPr sz="2200"/>
          </a:p>
          <a:p>
            <a:pPr indent="-2730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Limited prenatal care, living in unsanitary conditions, inadequate supervision, exposure to lead poisoning</a:t>
            </a:r>
            <a:endParaRPr sz="2200"/>
          </a:p>
          <a:p>
            <a:pPr indent="0" lvl="0" marL="0" marR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Ethnicity is also linked to children’s health</a:t>
            </a:r>
            <a:endParaRPr sz="2200"/>
          </a:p>
          <a:p>
            <a:pPr indent="-2730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Latino, African American, and Asian American children are less likely to have consistent health care</a:t>
            </a:r>
            <a:endParaRPr sz="2200"/>
          </a:p>
          <a:p>
            <a:pPr indent="-273050" lvl="1" marL="285750" marR="0" rtl="0" algn="l">
              <a:spcBef>
                <a:spcPts val="480"/>
              </a:spcBef>
              <a:spcAft>
                <a:spcPts val="160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b="0" i="0" lang="en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Those with limited English proficiency are more likely to have only fair or poor health status</a:t>
            </a:r>
            <a:endParaRPr sz="22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1"/>
          <p:cNvSpPr txBox="1"/>
          <p:nvPr>
            <p:ph type="title"/>
          </p:nvPr>
        </p:nvSpPr>
        <p:spPr>
          <a:xfrm>
            <a:off x="914400" y="171450"/>
            <a:ext cx="73152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</a:pP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Contexts of Young Children’s Health</a:t>
            </a:r>
            <a:r>
              <a:rPr b="0" i="0" lang="en" sz="1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3600" u="none" cap="none" strike="noStrike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41"/>
          <p:cNvSpPr txBox="1"/>
          <p:nvPr>
            <p:ph idx="1" type="body"/>
          </p:nvPr>
        </p:nvSpPr>
        <p:spPr>
          <a:xfrm>
            <a:off x="457200" y="1200149"/>
            <a:ext cx="8229600" cy="37147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Caregivers’ behaviors play an important role in protecting a child’s health and in turn influence the child’s behaviors</a:t>
            </a:r>
            <a:endParaRPr sz="2000"/>
          </a:p>
          <a:p>
            <a:pPr indent="0" lvl="0" marL="0" marR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Exposure to tobacco smoke causes respiratory problems and is linked to children’s early smoking</a:t>
            </a:r>
            <a:endParaRPr sz="2000"/>
          </a:p>
          <a:p>
            <a:pPr indent="0" lvl="0" marL="0" marR="0" rtl="0" algn="l">
              <a:spcBef>
                <a:spcPts val="2400"/>
              </a:spcBef>
              <a:spcAft>
                <a:spcPts val="160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Exposure to lead has numerous negative effects, including lower intelligence, lower achievement,  ADHD, memory problems, and elevated blood pressure</a:t>
            </a:r>
            <a:endParaRPr sz="20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2"/>
          <p:cNvSpPr txBox="1"/>
          <p:nvPr>
            <p:ph type="title"/>
          </p:nvPr>
        </p:nvSpPr>
        <p:spPr>
          <a:xfrm>
            <a:off x="914400" y="171450"/>
            <a:ext cx="73152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alibri"/>
              <a:buNone/>
            </a:pPr>
            <a:r>
              <a:rPr b="0" i="0" lang="en" sz="3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Health of the World’s Children</a:t>
            </a:r>
            <a:endParaRPr/>
          </a:p>
        </p:txBody>
      </p:sp>
      <p:sp>
        <p:nvSpPr>
          <p:cNvPr id="264" name="Google Shape;264;p42"/>
          <p:cNvSpPr txBox="1"/>
          <p:nvPr>
            <p:ph idx="1" type="body"/>
          </p:nvPr>
        </p:nvSpPr>
        <p:spPr>
          <a:xfrm>
            <a:off x="457200" y="1200149"/>
            <a:ext cx="8229600" cy="37147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UNICEF has concluded that the under-5 mortality rate is the result of a wide range of factors: </a:t>
            </a:r>
            <a:endParaRPr sz="2000"/>
          </a:p>
          <a:p>
            <a:pPr indent="-2603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Nutritional health and the health knowledge of mothers</a:t>
            </a:r>
            <a:endParaRPr sz="2000"/>
          </a:p>
          <a:p>
            <a:pPr indent="-2603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Inadequate access to health care</a:t>
            </a:r>
            <a:endParaRPr sz="2000"/>
          </a:p>
          <a:p>
            <a:pPr indent="-2603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Unsafe water and lack of protection from harm</a:t>
            </a:r>
            <a:endParaRPr sz="2000"/>
          </a:p>
          <a:p>
            <a:pPr indent="0" lvl="0" marL="0" marR="0" rtl="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One leading cause of childhood death in impoverished countries is dehydration caused by diarrhea</a:t>
            </a:r>
            <a:endParaRPr sz="2000"/>
          </a:p>
          <a:p>
            <a:pPr indent="-260350" lvl="1" marL="2857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Acute respiratory infections are another</a:t>
            </a:r>
            <a:endParaRPr sz="2000"/>
          </a:p>
          <a:p>
            <a:pPr indent="-260350" lvl="1" marL="285750" marR="0" rtl="0" algn="l">
              <a:spcBef>
                <a:spcPts val="480"/>
              </a:spcBef>
              <a:spcAft>
                <a:spcPts val="160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recent decades, HIV/AIDS transmission has been an increasing factor</a:t>
            </a:r>
            <a:endParaRPr sz="2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